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5uD1azh4lHirWGQltc+UlF+Hs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3" Type="http://customschemas.google.com/relationships/presentationmetadata" Target="meta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min</a:t>
            </a:r>
            <a:endParaRPr/>
          </a:p>
        </p:txBody>
      </p:sp>
      <p:sp>
        <p:nvSpPr>
          <p:cNvPr id="91" name="Google Shape;9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image" Target="../media/image13.png"/><Relationship Id="rId13" Type="http://schemas.openxmlformats.org/officeDocument/2006/relationships/image" Target="../media/image10.png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9" Type="http://schemas.openxmlformats.org/officeDocument/2006/relationships/image" Target="../media/image9.png"/><Relationship Id="rId5" Type="http://schemas.openxmlformats.org/officeDocument/2006/relationships/image" Target="../media/image14.jpg"/><Relationship Id="rId6" Type="http://schemas.openxmlformats.org/officeDocument/2006/relationships/image" Target="../media/image8.jpg"/><Relationship Id="rId7" Type="http://schemas.openxmlformats.org/officeDocument/2006/relationships/image" Target="../media/image3.png"/><Relationship Id="rId8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bg>
      <p:bgPr>
        <a:gradFill>
          <a:gsLst>
            <a:gs pos="0">
              <a:schemeClr val="lt1"/>
            </a:gs>
            <a:gs pos="33000">
              <a:schemeClr val="lt1"/>
            </a:gs>
            <a:gs pos="52000">
              <a:srgbClr val="BBD6EE"/>
            </a:gs>
            <a:gs pos="100000">
              <a:srgbClr val="BBD6EE"/>
            </a:gs>
          </a:gsLst>
          <a:lin ang="108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/>
        </p:nvSpPr>
        <p:spPr>
          <a:xfrm>
            <a:off x="6307282" y="1897026"/>
            <a:ext cx="5859041" cy="189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6986387" y="3775301"/>
            <a:ext cx="4842770" cy="2217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6"/>
          <p:cNvSpPr txBox="1"/>
          <p:nvPr/>
        </p:nvSpPr>
        <p:spPr>
          <a:xfrm>
            <a:off x="6307282" y="1897026"/>
            <a:ext cx="5859041" cy="189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6"/>
          <p:cNvSpPr txBox="1"/>
          <p:nvPr/>
        </p:nvSpPr>
        <p:spPr>
          <a:xfrm>
            <a:off x="6986387" y="3775301"/>
            <a:ext cx="4842770" cy="2217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b="0" l="8642" r="0" t="0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3802" y="32203"/>
            <a:ext cx="3255975" cy="244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9680" y="4200486"/>
            <a:ext cx="3505537" cy="262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15" y="237109"/>
            <a:ext cx="2571365" cy="3857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A_title.png" id="24" name="Google Shape;24;p6"/>
          <p:cNvPicPr preferRelativeResize="0"/>
          <p:nvPr/>
        </p:nvPicPr>
        <p:blipFill rotWithShape="1">
          <a:blip r:embed="rId6">
            <a:alphaModFix/>
          </a:blip>
          <a:srcRect b="66732" l="67247" r="735" t="537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ols of NASA | NASA" id="25" name="Google Shape;25;p6"/>
          <p:cNvPicPr preferRelativeResize="0"/>
          <p:nvPr/>
        </p:nvPicPr>
        <p:blipFill rotWithShape="1">
          <a:blip r:embed="rId7">
            <a:alphaModFix/>
          </a:blip>
          <a:srcRect b="6861" l="21198" r="21276" t="4979"/>
          <a:stretch/>
        </p:blipFill>
        <p:spPr>
          <a:xfrm>
            <a:off x="5800952" y="4671"/>
            <a:ext cx="1483877" cy="11370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/>
          <p:nvPr/>
        </p:nvSpPr>
        <p:spPr>
          <a:xfrm>
            <a:off x="466454" y="28362"/>
            <a:ext cx="4903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8B81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Pathway from TEMPO to GeoXO</a:t>
            </a:r>
            <a:endParaRPr b="0" i="0" sz="1800" u="none" cap="none" strike="noStrike">
              <a:solidFill>
                <a:srgbClr val="08B81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7215602" y="2566215"/>
            <a:ext cx="4098282" cy="912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7517917" y="4135510"/>
            <a:ext cx="3606292" cy="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sky, person&#10;&#10;Description automatically generated" id="29" name="Google Shape;29;p6"/>
          <p:cNvPicPr preferRelativeResize="0"/>
          <p:nvPr/>
        </p:nvPicPr>
        <p:blipFill rotWithShape="1">
          <a:blip r:embed="rId8">
            <a:alphaModFix/>
          </a:blip>
          <a:srcRect b="0" l="32161" r="0" t="0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compass&#10;&#10;Description automatically generated with low confidence" id="30" name="Google Shape;3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09835" y="1048901"/>
            <a:ext cx="1876041" cy="1449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31" name="Google Shape;3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78692" y="1070698"/>
            <a:ext cx="1466057" cy="1398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, logo&#10;&#10;Description automatically generated" id="32" name="Google Shape;3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139674" y="1216617"/>
            <a:ext cx="1100170" cy="1124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, company name&#10;&#10;Description automatically generated" id="33" name="Google Shape;3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173723" y="85159"/>
            <a:ext cx="990633" cy="9906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0" u="none" cap="none" strike="noStrike">
                <a:solidFill>
                  <a:srgbClr val="2E75B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Science Meeting for TEMPO, GeoXO ACX, &amp; TOLNet</a:t>
            </a:r>
            <a:endParaRPr b="0" i="0" sz="2050" u="none" cap="none" strike="noStrike">
              <a:solidFill>
                <a:srgbClr val="2E75B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raphical user interface, website&#10;&#10;Description automatically generated" id="35" name="Google Shape;35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09835" y="5948756"/>
            <a:ext cx="5486415" cy="91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bg>
      <p:bgPr>
        <a:gradFill>
          <a:gsLst>
            <a:gs pos="0">
              <a:srgbClr val="FEFEFE">
                <a:alpha val="74901"/>
              </a:srgbClr>
            </a:gs>
            <a:gs pos="75000">
              <a:srgbClr val="FEFEFE">
                <a:alpha val="74901"/>
              </a:srgbClr>
            </a:gs>
            <a:gs pos="100000">
              <a:srgbClr val="83B3DF">
                <a:alpha val="74901"/>
              </a:srgbClr>
            </a:gs>
          </a:gsLst>
          <a:lin ang="16200000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mpo logo"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58" y="164800"/>
            <a:ext cx="870374" cy="8275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54013" y="1268413"/>
            <a:ext cx="11499850" cy="4852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close-up of a compass&#10;&#10;Description automatically generated with low confidence" id="41" name="Google Shape;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4385" y="10255"/>
            <a:ext cx="1470969" cy="1136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839789" y="1681164"/>
            <a:ext cx="515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839789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3" type="body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idx="1" type="body"/>
          </p:nvPr>
        </p:nvSpPr>
        <p:spPr>
          <a:xfrm>
            <a:off x="7215602" y="2739003"/>
            <a:ext cx="4098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 u="sng">
                <a:latin typeface="Trebuchet MS"/>
                <a:ea typeface="Trebuchet MS"/>
                <a:cs typeface="Trebuchet MS"/>
                <a:sym typeface="Trebuchet MS"/>
              </a:rPr>
              <a:t>Surface Ozone Pollution in the Northern Colorado Front Range</a:t>
            </a:r>
            <a:endParaRPr sz="2400"/>
          </a:p>
        </p:txBody>
      </p:sp>
      <p:sp>
        <p:nvSpPr>
          <p:cNvPr id="86" name="Google Shape;86;p1"/>
          <p:cNvSpPr txBox="1"/>
          <p:nvPr>
            <p:ph idx="2" type="body"/>
          </p:nvPr>
        </p:nvSpPr>
        <p:spPr>
          <a:xfrm>
            <a:off x="7461597" y="3790452"/>
            <a:ext cx="3606292" cy="1532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Dan Welsh, Katie Broyles, Scott Landes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Colorado Department of Public Health and Environment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9651" y="5293977"/>
            <a:ext cx="255018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u="sng"/>
              <a:t>User Needs, CDPHE</a:t>
            </a:r>
            <a:endParaRPr b="1" u="sng"/>
          </a:p>
        </p:txBody>
      </p:sp>
      <p:sp>
        <p:nvSpPr>
          <p:cNvPr id="94" name="Google Shape;94;p2"/>
          <p:cNvSpPr txBox="1"/>
          <p:nvPr>
            <p:ph idx="2" type="body"/>
          </p:nvPr>
        </p:nvSpPr>
        <p:spPr>
          <a:xfrm>
            <a:off x="354013" y="1121434"/>
            <a:ext cx="11499850" cy="566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What are your (organizational) needs for special operations and the data products stemming from the operations?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Channel for notification of operations (From CDPHE to TEMPO Science Team, Science Team to CDPHE)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Data access and processing (display) capabilities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Data latency requirements? Product level needs?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Lower latency is better, but not necessary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Higher resolution is better (spatial and temporal), vertical discrimination is also greatly desired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What resources do you have to implement your Green Paper experiment?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We have somewhat limited resources, but are working toward more capabilities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Manual and automated ingest, processing, and display are goals</a:t>
            </a:r>
            <a:endParaRPr sz="2000">
              <a:solidFill>
                <a:srgbClr val="0000FF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How do you anticipate downloading, processing, and analyzing TEMPO data?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None/>
            </a:pPr>
            <a:r>
              <a:rPr lang="en-US"/>
              <a:t>What data interfaces and tools do you plan to use?</a:t>
            </a:r>
            <a:endParaRPr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What other resources (e.g., personnel, data interfaces, tools) will be needed to fully achieve your experiment goals?</a:t>
            </a:r>
            <a:endParaRPr/>
          </a:p>
          <a:p>
            <a:pPr indent="-342931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300">
                <a:solidFill>
                  <a:srgbClr val="0000FF"/>
                </a:solidFill>
              </a:rPr>
              <a:t>Worldview (standard operations)</a:t>
            </a:r>
            <a:endParaRPr/>
          </a:p>
          <a:p>
            <a:pPr indent="-342931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300">
                <a:solidFill>
                  <a:srgbClr val="0000FF"/>
                </a:solidFill>
              </a:rPr>
              <a:t>Python/Anaconda (API?)</a:t>
            </a:r>
            <a:endParaRPr sz="2300">
              <a:solidFill>
                <a:srgbClr val="0000FF"/>
              </a:solidFill>
            </a:endParaRPr>
          </a:p>
          <a:p>
            <a:pPr indent="-342931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300">
                <a:solidFill>
                  <a:srgbClr val="0000FF"/>
                </a:solidFill>
              </a:rPr>
              <a:t>IDV? 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7879" y="6233936"/>
            <a:ext cx="255018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u="sng"/>
              <a:t>User Needs, CDPHE</a:t>
            </a:r>
            <a:endParaRPr b="1" u="sng"/>
          </a:p>
        </p:txBody>
      </p:sp>
      <p:sp>
        <p:nvSpPr>
          <p:cNvPr id="101" name="Google Shape;101;p3"/>
          <p:cNvSpPr txBox="1"/>
          <p:nvPr>
            <p:ph idx="2" type="body"/>
          </p:nvPr>
        </p:nvSpPr>
        <p:spPr>
          <a:xfrm>
            <a:off x="354013" y="1268413"/>
            <a:ext cx="11499850" cy="4580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How can NASA help optimize the use of special experiment data?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Communication on planning, operations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How can we best notify you on the timing and location of the special operations?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FF"/>
                </a:solidFill>
              </a:rPr>
              <a:t>Email, phone… development of user portal for planning/communications?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How can we optimize coordination and synergy between different experiments? 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Review goals of each experiment and advocate for overlap/interaction/support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Break-out groups/meetings to connect participants of experiments with overlapping interests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Which experiments will reap the greatest benefits from coordination and synergy?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FF"/>
                </a:solidFill>
              </a:rPr>
              <a:t>Several proposed experiments may have overlap/common interests and benefit from synergy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>
                <a:solidFill>
                  <a:srgbClr val="0000FF"/>
                </a:solidFill>
              </a:rPr>
              <a:t>			(see details on next slide)</a:t>
            </a:r>
            <a:endParaRPr sz="2000">
              <a:solidFill>
                <a:srgbClr val="0000FF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7879" y="6233936"/>
            <a:ext cx="255018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u="sng"/>
              <a:t>CDPHE Needs Summary</a:t>
            </a:r>
            <a:endParaRPr b="1" u="sng"/>
          </a:p>
        </p:txBody>
      </p:sp>
      <p:sp>
        <p:nvSpPr>
          <p:cNvPr id="108" name="Google Shape;108;p4"/>
          <p:cNvSpPr txBox="1"/>
          <p:nvPr>
            <p:ph idx="2" type="body"/>
          </p:nvPr>
        </p:nvSpPr>
        <p:spPr>
          <a:xfrm>
            <a:off x="354013" y="1268414"/>
            <a:ext cx="11499850" cy="30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main needs/hurdles for successful usage of experimental data and imagery for CDPHE are: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Communication between CDPHE and TEMPO Science Team to identify days of greatest interest for special operations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Acquisition/processing/display of data for analysis and usage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Coordination and synergy with other special operations experiments may provide multi-pronged benefits of TEMPO usage, support other needs (above)</a:t>
            </a:r>
            <a:endParaRPr/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7879" y="6233936"/>
            <a:ext cx="2550184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655608" y="4270076"/>
            <a:ext cx="515859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Resolution Studies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Crop and forest damage from ground-level ozone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pollution from oil and gas fields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and local transport of pollutants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Consistently Understanding the Representativeness within the TEMPO FoR of O3 Products Using a Network of O3 Lidars and Ancillary Co-Located Measurements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Assimilating High Spatiotemporal Resolution Observations of Atmospheric Composition for Regional Air Quality Forecasting with Dynamic Emissions Adjustment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5814204" y="4282510"/>
            <a:ext cx="397378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Resolution Experiments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the value of TEMPO in assessing pollution transport during upslope flows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Quality Impacts at NPS units and Surrounding Communities from Oil and Gas Activities Across Multiple Basins in the Western U.S.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2020-05-12T18:08:23Z</dcterms:created>
  <dc:creator>Naeger, Aaron (MSFC-ST11)[UAH]</dc:creator>
</cp:coreProperties>
</file>